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5"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varScale="1">
        <p:scale>
          <a:sx n="90" d="100"/>
          <a:sy n="90" d="100"/>
        </p:scale>
        <p:origin x="232"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FD1268-B7A9-4E64-AE5B-DEEFF8C68C8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E44FA5E-9EB7-47AF-A39D-C926D1B69317}">
      <dgm:prSet/>
      <dgm:spPr/>
      <dgm:t>
        <a:bodyPr/>
        <a:lstStyle/>
        <a:p>
          <a:r>
            <a:rPr lang="en-IN"/>
            <a:t>Formerly known as Malaysian Centre for Remote Sensing (MACRES) - established as an R&amp;D centre in August 1988 </a:t>
          </a:r>
          <a:endParaRPr lang="en-US"/>
        </a:p>
      </dgm:t>
    </dgm:pt>
    <dgm:pt modelId="{5E8A0A70-9C67-4F0F-82F0-18A35B3B2407}" type="parTrans" cxnId="{E11636F5-9621-4899-83BF-3AE251D1F2CA}">
      <dgm:prSet/>
      <dgm:spPr/>
      <dgm:t>
        <a:bodyPr/>
        <a:lstStyle/>
        <a:p>
          <a:endParaRPr lang="en-US"/>
        </a:p>
      </dgm:t>
    </dgm:pt>
    <dgm:pt modelId="{2CF804CC-F25A-43DF-B41A-66484DFB46F7}" type="sibTrans" cxnId="{E11636F5-9621-4899-83BF-3AE251D1F2CA}">
      <dgm:prSet/>
      <dgm:spPr/>
      <dgm:t>
        <a:bodyPr/>
        <a:lstStyle/>
        <a:p>
          <a:endParaRPr lang="en-US"/>
        </a:p>
      </dgm:t>
    </dgm:pt>
    <dgm:pt modelId="{BFB39828-DA48-4038-BB9F-C68A4C5D7CC2}">
      <dgm:prSet/>
      <dgm:spPr/>
      <dgm:t>
        <a:bodyPr/>
        <a:lstStyle/>
        <a:p>
          <a:r>
            <a:rPr lang="en-IN"/>
            <a:t>Upgraded to a department status with the new name; Malaysian Remote Sensing Agency, on 15 February 2008 </a:t>
          </a:r>
          <a:endParaRPr lang="en-US"/>
        </a:p>
      </dgm:t>
    </dgm:pt>
    <dgm:pt modelId="{CFFF1F3A-D105-4DBB-901C-CE50EFA629B0}" type="parTrans" cxnId="{C1E3EE94-8D3A-479F-A535-DF91E219F25B}">
      <dgm:prSet/>
      <dgm:spPr/>
      <dgm:t>
        <a:bodyPr/>
        <a:lstStyle/>
        <a:p>
          <a:endParaRPr lang="en-US"/>
        </a:p>
      </dgm:t>
    </dgm:pt>
    <dgm:pt modelId="{9C62F176-87E5-4596-A5BE-2D3B0263E5F8}" type="sibTrans" cxnId="{C1E3EE94-8D3A-479F-A535-DF91E219F25B}">
      <dgm:prSet/>
      <dgm:spPr/>
      <dgm:t>
        <a:bodyPr/>
        <a:lstStyle/>
        <a:p>
          <a:endParaRPr lang="en-US"/>
        </a:p>
      </dgm:t>
    </dgm:pt>
    <dgm:pt modelId="{53612908-9570-4934-BAF3-4A7AE21F0453}">
      <dgm:prSet/>
      <dgm:spPr/>
      <dgm:t>
        <a:bodyPr/>
        <a:lstStyle/>
        <a:p>
          <a:r>
            <a:rPr lang="en-IN"/>
            <a:t>The Cabinet on 20 February 2019 had approved the establishment of Malaysian Space Agency (MYSA) through the merging of Malaysian Remote Sensing Agency (MRSA) and National Space Agency (ANGKASA)</a:t>
          </a:r>
          <a:endParaRPr lang="en-US"/>
        </a:p>
      </dgm:t>
    </dgm:pt>
    <dgm:pt modelId="{EB9058FF-1537-49B5-9FB9-675F00CE5043}" type="parTrans" cxnId="{0E9E301C-8749-4181-B222-9FDE91F6045E}">
      <dgm:prSet/>
      <dgm:spPr/>
      <dgm:t>
        <a:bodyPr/>
        <a:lstStyle/>
        <a:p>
          <a:endParaRPr lang="en-US"/>
        </a:p>
      </dgm:t>
    </dgm:pt>
    <dgm:pt modelId="{E82B7B1C-F42D-4E22-B7E6-54DD37FB96A2}" type="sibTrans" cxnId="{0E9E301C-8749-4181-B222-9FDE91F6045E}">
      <dgm:prSet/>
      <dgm:spPr/>
      <dgm:t>
        <a:bodyPr/>
        <a:lstStyle/>
        <a:p>
          <a:endParaRPr lang="en-US"/>
        </a:p>
      </dgm:t>
    </dgm:pt>
    <dgm:pt modelId="{CC95DCCC-CB27-40D9-80B4-135BFFFDBF81}">
      <dgm:prSet/>
      <dgm:spPr/>
      <dgm:t>
        <a:bodyPr/>
        <a:lstStyle/>
        <a:p>
          <a:r>
            <a:rPr lang="en-IN"/>
            <a:t>The initiative of MYSA is to ensure the development and management of the national space sector in a strategic, organised and comprehensive manner</a:t>
          </a:r>
          <a:endParaRPr lang="en-US"/>
        </a:p>
      </dgm:t>
    </dgm:pt>
    <dgm:pt modelId="{2EEEDD58-DD23-4DAB-B434-2D2F87F07E55}" type="parTrans" cxnId="{9FD2A977-7C50-401F-A745-3C2447AF9407}">
      <dgm:prSet/>
      <dgm:spPr/>
      <dgm:t>
        <a:bodyPr/>
        <a:lstStyle/>
        <a:p>
          <a:endParaRPr lang="en-US"/>
        </a:p>
      </dgm:t>
    </dgm:pt>
    <dgm:pt modelId="{3447EE0F-AADA-4FD9-9C69-5F487AAC0850}" type="sibTrans" cxnId="{9FD2A977-7C50-401F-A745-3C2447AF9407}">
      <dgm:prSet/>
      <dgm:spPr/>
      <dgm:t>
        <a:bodyPr/>
        <a:lstStyle/>
        <a:p>
          <a:endParaRPr lang="en-US"/>
        </a:p>
      </dgm:t>
    </dgm:pt>
    <dgm:pt modelId="{4951E2D4-83C5-6E4E-AE05-F65DC956421C}" type="pres">
      <dgm:prSet presAssocID="{74FD1268-B7A9-4E64-AE5B-DEEFF8C68C86}" presName="linear" presStyleCnt="0">
        <dgm:presLayoutVars>
          <dgm:animLvl val="lvl"/>
          <dgm:resizeHandles val="exact"/>
        </dgm:presLayoutVars>
      </dgm:prSet>
      <dgm:spPr/>
    </dgm:pt>
    <dgm:pt modelId="{30AAF21A-99B1-1645-912D-FE14DDF598D8}" type="pres">
      <dgm:prSet presAssocID="{2E44FA5E-9EB7-47AF-A39D-C926D1B69317}" presName="parentText" presStyleLbl="node1" presStyleIdx="0" presStyleCnt="4">
        <dgm:presLayoutVars>
          <dgm:chMax val="0"/>
          <dgm:bulletEnabled val="1"/>
        </dgm:presLayoutVars>
      </dgm:prSet>
      <dgm:spPr/>
    </dgm:pt>
    <dgm:pt modelId="{F8858EED-006A-2046-A01C-EDA6FF60382B}" type="pres">
      <dgm:prSet presAssocID="{2CF804CC-F25A-43DF-B41A-66484DFB46F7}" presName="spacer" presStyleCnt="0"/>
      <dgm:spPr/>
    </dgm:pt>
    <dgm:pt modelId="{9A315FCA-43E1-CF49-A009-56F765454773}" type="pres">
      <dgm:prSet presAssocID="{BFB39828-DA48-4038-BB9F-C68A4C5D7CC2}" presName="parentText" presStyleLbl="node1" presStyleIdx="1" presStyleCnt="4">
        <dgm:presLayoutVars>
          <dgm:chMax val="0"/>
          <dgm:bulletEnabled val="1"/>
        </dgm:presLayoutVars>
      </dgm:prSet>
      <dgm:spPr/>
    </dgm:pt>
    <dgm:pt modelId="{AAEA63B2-E610-974A-8091-6FAFB1492105}" type="pres">
      <dgm:prSet presAssocID="{9C62F176-87E5-4596-A5BE-2D3B0263E5F8}" presName="spacer" presStyleCnt="0"/>
      <dgm:spPr/>
    </dgm:pt>
    <dgm:pt modelId="{D7A8B376-B0E1-9743-A896-E882875D172B}" type="pres">
      <dgm:prSet presAssocID="{53612908-9570-4934-BAF3-4A7AE21F0453}" presName="parentText" presStyleLbl="node1" presStyleIdx="2" presStyleCnt="4">
        <dgm:presLayoutVars>
          <dgm:chMax val="0"/>
          <dgm:bulletEnabled val="1"/>
        </dgm:presLayoutVars>
      </dgm:prSet>
      <dgm:spPr/>
    </dgm:pt>
    <dgm:pt modelId="{796C1328-39BE-E24F-92E5-9AC023ED44FC}" type="pres">
      <dgm:prSet presAssocID="{E82B7B1C-F42D-4E22-B7E6-54DD37FB96A2}" presName="spacer" presStyleCnt="0"/>
      <dgm:spPr/>
    </dgm:pt>
    <dgm:pt modelId="{C1E11FCB-D8D5-5B44-8727-C8266E2013F3}" type="pres">
      <dgm:prSet presAssocID="{CC95DCCC-CB27-40D9-80B4-135BFFFDBF81}" presName="parentText" presStyleLbl="node1" presStyleIdx="3" presStyleCnt="4">
        <dgm:presLayoutVars>
          <dgm:chMax val="0"/>
          <dgm:bulletEnabled val="1"/>
        </dgm:presLayoutVars>
      </dgm:prSet>
      <dgm:spPr/>
    </dgm:pt>
  </dgm:ptLst>
  <dgm:cxnLst>
    <dgm:cxn modelId="{E35D2409-D245-1A48-89FF-07BCBF1B93AB}" type="presOf" srcId="{53612908-9570-4934-BAF3-4A7AE21F0453}" destId="{D7A8B376-B0E1-9743-A896-E882875D172B}" srcOrd="0" destOrd="0" presId="urn:microsoft.com/office/officeart/2005/8/layout/vList2"/>
    <dgm:cxn modelId="{9858AB0D-2249-D147-A4C7-41FFB0CF9643}" type="presOf" srcId="{74FD1268-B7A9-4E64-AE5B-DEEFF8C68C86}" destId="{4951E2D4-83C5-6E4E-AE05-F65DC956421C}" srcOrd="0" destOrd="0" presId="urn:microsoft.com/office/officeart/2005/8/layout/vList2"/>
    <dgm:cxn modelId="{0E9E301C-8749-4181-B222-9FDE91F6045E}" srcId="{74FD1268-B7A9-4E64-AE5B-DEEFF8C68C86}" destId="{53612908-9570-4934-BAF3-4A7AE21F0453}" srcOrd="2" destOrd="0" parTransId="{EB9058FF-1537-49B5-9FB9-675F00CE5043}" sibTransId="{E82B7B1C-F42D-4E22-B7E6-54DD37FB96A2}"/>
    <dgm:cxn modelId="{208E646F-E704-1D44-AB5B-BC223403EFAB}" type="presOf" srcId="{2E44FA5E-9EB7-47AF-A39D-C926D1B69317}" destId="{30AAF21A-99B1-1645-912D-FE14DDF598D8}" srcOrd="0" destOrd="0" presId="urn:microsoft.com/office/officeart/2005/8/layout/vList2"/>
    <dgm:cxn modelId="{9FD2A977-7C50-401F-A745-3C2447AF9407}" srcId="{74FD1268-B7A9-4E64-AE5B-DEEFF8C68C86}" destId="{CC95DCCC-CB27-40D9-80B4-135BFFFDBF81}" srcOrd="3" destOrd="0" parTransId="{2EEEDD58-DD23-4DAB-B434-2D2F87F07E55}" sibTransId="{3447EE0F-AADA-4FD9-9C69-5F487AAC0850}"/>
    <dgm:cxn modelId="{C1E3EE94-8D3A-479F-A535-DF91E219F25B}" srcId="{74FD1268-B7A9-4E64-AE5B-DEEFF8C68C86}" destId="{BFB39828-DA48-4038-BB9F-C68A4C5D7CC2}" srcOrd="1" destOrd="0" parTransId="{CFFF1F3A-D105-4DBB-901C-CE50EFA629B0}" sibTransId="{9C62F176-87E5-4596-A5BE-2D3B0263E5F8}"/>
    <dgm:cxn modelId="{B8351BAC-DA97-D84F-867B-4CC977D5E314}" type="presOf" srcId="{BFB39828-DA48-4038-BB9F-C68A4C5D7CC2}" destId="{9A315FCA-43E1-CF49-A009-56F765454773}" srcOrd="0" destOrd="0" presId="urn:microsoft.com/office/officeart/2005/8/layout/vList2"/>
    <dgm:cxn modelId="{BB9EFEE2-50DF-E946-97BD-A7D3BF132BAD}" type="presOf" srcId="{CC95DCCC-CB27-40D9-80B4-135BFFFDBF81}" destId="{C1E11FCB-D8D5-5B44-8727-C8266E2013F3}" srcOrd="0" destOrd="0" presId="urn:microsoft.com/office/officeart/2005/8/layout/vList2"/>
    <dgm:cxn modelId="{E11636F5-9621-4899-83BF-3AE251D1F2CA}" srcId="{74FD1268-B7A9-4E64-AE5B-DEEFF8C68C86}" destId="{2E44FA5E-9EB7-47AF-A39D-C926D1B69317}" srcOrd="0" destOrd="0" parTransId="{5E8A0A70-9C67-4F0F-82F0-18A35B3B2407}" sibTransId="{2CF804CC-F25A-43DF-B41A-66484DFB46F7}"/>
    <dgm:cxn modelId="{15E1D1F8-2D17-0C43-9ADA-021EC2B827A8}" type="presParOf" srcId="{4951E2D4-83C5-6E4E-AE05-F65DC956421C}" destId="{30AAF21A-99B1-1645-912D-FE14DDF598D8}" srcOrd="0" destOrd="0" presId="urn:microsoft.com/office/officeart/2005/8/layout/vList2"/>
    <dgm:cxn modelId="{D1A829F0-1043-6440-B5FB-41F7D8584441}" type="presParOf" srcId="{4951E2D4-83C5-6E4E-AE05-F65DC956421C}" destId="{F8858EED-006A-2046-A01C-EDA6FF60382B}" srcOrd="1" destOrd="0" presId="urn:microsoft.com/office/officeart/2005/8/layout/vList2"/>
    <dgm:cxn modelId="{F006039E-1544-4A47-915E-50F1636735A7}" type="presParOf" srcId="{4951E2D4-83C5-6E4E-AE05-F65DC956421C}" destId="{9A315FCA-43E1-CF49-A009-56F765454773}" srcOrd="2" destOrd="0" presId="urn:microsoft.com/office/officeart/2005/8/layout/vList2"/>
    <dgm:cxn modelId="{785A039D-3E40-F540-8D8D-4747899E13F9}" type="presParOf" srcId="{4951E2D4-83C5-6E4E-AE05-F65DC956421C}" destId="{AAEA63B2-E610-974A-8091-6FAFB1492105}" srcOrd="3" destOrd="0" presId="urn:microsoft.com/office/officeart/2005/8/layout/vList2"/>
    <dgm:cxn modelId="{BC212EF1-EF75-044C-8538-70FE13AFB546}" type="presParOf" srcId="{4951E2D4-83C5-6E4E-AE05-F65DC956421C}" destId="{D7A8B376-B0E1-9743-A896-E882875D172B}" srcOrd="4" destOrd="0" presId="urn:microsoft.com/office/officeart/2005/8/layout/vList2"/>
    <dgm:cxn modelId="{A6509B42-1062-0944-90EF-1DD240BB479D}" type="presParOf" srcId="{4951E2D4-83C5-6E4E-AE05-F65DC956421C}" destId="{796C1328-39BE-E24F-92E5-9AC023ED44FC}" srcOrd="5" destOrd="0" presId="urn:microsoft.com/office/officeart/2005/8/layout/vList2"/>
    <dgm:cxn modelId="{44586810-31CB-1A40-8572-30918FC41076}" type="presParOf" srcId="{4951E2D4-83C5-6E4E-AE05-F65DC956421C}" destId="{C1E11FCB-D8D5-5B44-8727-C8266E2013F3}"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8A98ED-FD30-4397-89E5-22690581754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35C29AA-A7DF-489A-B247-16B6723D3C88}">
      <dgm:prSet/>
      <dgm:spPr/>
      <dgm:t>
        <a:bodyPr/>
        <a:lstStyle/>
        <a:p>
          <a:r>
            <a:rPr lang="en-IN" b="1"/>
            <a:t>R&amp;D (applications and technology development)</a:t>
          </a:r>
          <a:endParaRPr lang="en-US"/>
        </a:p>
      </dgm:t>
    </dgm:pt>
    <dgm:pt modelId="{3DFB97B7-3C18-4761-91EB-997E21E83A8B}" type="parTrans" cxnId="{D98B07DD-A7FA-451C-8B89-ADAD33C42BE8}">
      <dgm:prSet/>
      <dgm:spPr/>
      <dgm:t>
        <a:bodyPr/>
        <a:lstStyle/>
        <a:p>
          <a:endParaRPr lang="en-US"/>
        </a:p>
      </dgm:t>
    </dgm:pt>
    <dgm:pt modelId="{2630F42C-356E-4014-B588-8F0780D5DCFB}" type="sibTrans" cxnId="{D98B07DD-A7FA-451C-8B89-ADAD33C42BE8}">
      <dgm:prSet/>
      <dgm:spPr/>
      <dgm:t>
        <a:bodyPr/>
        <a:lstStyle/>
        <a:p>
          <a:endParaRPr lang="en-US"/>
        </a:p>
      </dgm:t>
    </dgm:pt>
    <dgm:pt modelId="{FB5F0BA3-254E-4B8F-B5E8-BA949B401DAC}">
      <dgm:prSet/>
      <dgm:spPr/>
      <dgm:t>
        <a:bodyPr/>
        <a:lstStyle/>
        <a:p>
          <a:r>
            <a:rPr lang="en-IN" b="1"/>
            <a:t>Centralised remote sensing satellite image Provider</a:t>
          </a:r>
          <a:endParaRPr lang="en-US"/>
        </a:p>
      </dgm:t>
    </dgm:pt>
    <dgm:pt modelId="{CE01DB85-1795-407B-BCC0-863A66BD896B}" type="parTrans" cxnId="{46752CBB-6D41-41A8-96FD-DC62E99ED4FB}">
      <dgm:prSet/>
      <dgm:spPr/>
      <dgm:t>
        <a:bodyPr/>
        <a:lstStyle/>
        <a:p>
          <a:endParaRPr lang="en-US"/>
        </a:p>
      </dgm:t>
    </dgm:pt>
    <dgm:pt modelId="{165DC6A6-0D48-45B9-8B09-94DDDED18B2D}" type="sibTrans" cxnId="{46752CBB-6D41-41A8-96FD-DC62E99ED4FB}">
      <dgm:prSet/>
      <dgm:spPr/>
      <dgm:t>
        <a:bodyPr/>
        <a:lstStyle/>
        <a:p>
          <a:endParaRPr lang="en-US"/>
        </a:p>
      </dgm:t>
    </dgm:pt>
    <dgm:pt modelId="{724785FE-342A-49EA-845D-2A7F6310A980}">
      <dgm:prSet/>
      <dgm:spPr/>
      <dgm:t>
        <a:bodyPr/>
        <a:lstStyle/>
        <a:p>
          <a:r>
            <a:rPr lang="en-IN" b="1"/>
            <a:t>Technical advisory and technology promotion </a:t>
          </a:r>
          <a:endParaRPr lang="en-US"/>
        </a:p>
      </dgm:t>
    </dgm:pt>
    <dgm:pt modelId="{63EA2217-07F5-4BA2-A9E4-B4A1E31C9E94}" type="parTrans" cxnId="{56AA0AEF-562E-46E9-8187-A73B1CCCA688}">
      <dgm:prSet/>
      <dgm:spPr/>
      <dgm:t>
        <a:bodyPr/>
        <a:lstStyle/>
        <a:p>
          <a:endParaRPr lang="en-US"/>
        </a:p>
      </dgm:t>
    </dgm:pt>
    <dgm:pt modelId="{E1AB2509-E268-4A2B-AA44-2AE60D4FDDE7}" type="sibTrans" cxnId="{56AA0AEF-562E-46E9-8187-A73B1CCCA688}">
      <dgm:prSet/>
      <dgm:spPr/>
      <dgm:t>
        <a:bodyPr/>
        <a:lstStyle/>
        <a:p>
          <a:endParaRPr lang="en-US"/>
        </a:p>
      </dgm:t>
    </dgm:pt>
    <dgm:pt modelId="{626B0241-4463-2147-853E-1FA05BDBAA53}" type="pres">
      <dgm:prSet presAssocID="{7E8A98ED-FD30-4397-89E5-22690581754F}" presName="hierChild1" presStyleCnt="0">
        <dgm:presLayoutVars>
          <dgm:chPref val="1"/>
          <dgm:dir/>
          <dgm:animOne val="branch"/>
          <dgm:animLvl val="lvl"/>
          <dgm:resizeHandles/>
        </dgm:presLayoutVars>
      </dgm:prSet>
      <dgm:spPr/>
    </dgm:pt>
    <dgm:pt modelId="{88FF1C27-382A-3640-94D1-26FD9290A5D3}" type="pres">
      <dgm:prSet presAssocID="{D35C29AA-A7DF-489A-B247-16B6723D3C88}" presName="hierRoot1" presStyleCnt="0"/>
      <dgm:spPr/>
    </dgm:pt>
    <dgm:pt modelId="{FA64E4EC-C5EB-8C42-9468-FA31B56BC35C}" type="pres">
      <dgm:prSet presAssocID="{D35C29AA-A7DF-489A-B247-16B6723D3C88}" presName="composite" presStyleCnt="0"/>
      <dgm:spPr/>
    </dgm:pt>
    <dgm:pt modelId="{C94606F6-E519-7246-ACC9-B9509B779D33}" type="pres">
      <dgm:prSet presAssocID="{D35C29AA-A7DF-489A-B247-16B6723D3C88}" presName="background" presStyleLbl="node0" presStyleIdx="0" presStyleCnt="3"/>
      <dgm:spPr/>
    </dgm:pt>
    <dgm:pt modelId="{CFB2BD94-1163-6744-A31F-139B0DFE3DEF}" type="pres">
      <dgm:prSet presAssocID="{D35C29AA-A7DF-489A-B247-16B6723D3C88}" presName="text" presStyleLbl="fgAcc0" presStyleIdx="0" presStyleCnt="3">
        <dgm:presLayoutVars>
          <dgm:chPref val="3"/>
        </dgm:presLayoutVars>
      </dgm:prSet>
      <dgm:spPr/>
    </dgm:pt>
    <dgm:pt modelId="{07B5A989-E177-C44E-B6AF-ADED6E290110}" type="pres">
      <dgm:prSet presAssocID="{D35C29AA-A7DF-489A-B247-16B6723D3C88}" presName="hierChild2" presStyleCnt="0"/>
      <dgm:spPr/>
    </dgm:pt>
    <dgm:pt modelId="{736CE49D-BED1-E04F-8729-BE5F4CA750E9}" type="pres">
      <dgm:prSet presAssocID="{FB5F0BA3-254E-4B8F-B5E8-BA949B401DAC}" presName="hierRoot1" presStyleCnt="0"/>
      <dgm:spPr/>
    </dgm:pt>
    <dgm:pt modelId="{50C7BF33-3962-F842-9464-015BDD5C98EB}" type="pres">
      <dgm:prSet presAssocID="{FB5F0BA3-254E-4B8F-B5E8-BA949B401DAC}" presName="composite" presStyleCnt="0"/>
      <dgm:spPr/>
    </dgm:pt>
    <dgm:pt modelId="{55C98569-6B18-C341-BF86-A3D72D82DBE5}" type="pres">
      <dgm:prSet presAssocID="{FB5F0BA3-254E-4B8F-B5E8-BA949B401DAC}" presName="background" presStyleLbl="node0" presStyleIdx="1" presStyleCnt="3"/>
      <dgm:spPr/>
    </dgm:pt>
    <dgm:pt modelId="{D6A51BAF-E2EE-6344-9475-C8A53356845B}" type="pres">
      <dgm:prSet presAssocID="{FB5F0BA3-254E-4B8F-B5E8-BA949B401DAC}" presName="text" presStyleLbl="fgAcc0" presStyleIdx="1" presStyleCnt="3">
        <dgm:presLayoutVars>
          <dgm:chPref val="3"/>
        </dgm:presLayoutVars>
      </dgm:prSet>
      <dgm:spPr/>
    </dgm:pt>
    <dgm:pt modelId="{1AA28294-4C92-0544-A1F3-A6E5C4D1E7F1}" type="pres">
      <dgm:prSet presAssocID="{FB5F0BA3-254E-4B8F-B5E8-BA949B401DAC}" presName="hierChild2" presStyleCnt="0"/>
      <dgm:spPr/>
    </dgm:pt>
    <dgm:pt modelId="{FF395B53-ADB2-AB4B-B6F3-90D2F4A59EF3}" type="pres">
      <dgm:prSet presAssocID="{724785FE-342A-49EA-845D-2A7F6310A980}" presName="hierRoot1" presStyleCnt="0"/>
      <dgm:spPr/>
    </dgm:pt>
    <dgm:pt modelId="{070DFA9B-575A-B34C-A519-9C645CD1F2FC}" type="pres">
      <dgm:prSet presAssocID="{724785FE-342A-49EA-845D-2A7F6310A980}" presName="composite" presStyleCnt="0"/>
      <dgm:spPr/>
    </dgm:pt>
    <dgm:pt modelId="{5F8A826F-2B93-C44E-8BFD-35ABD1792862}" type="pres">
      <dgm:prSet presAssocID="{724785FE-342A-49EA-845D-2A7F6310A980}" presName="background" presStyleLbl="node0" presStyleIdx="2" presStyleCnt="3"/>
      <dgm:spPr/>
    </dgm:pt>
    <dgm:pt modelId="{A760AD7A-BE16-A243-A92C-54699438DE46}" type="pres">
      <dgm:prSet presAssocID="{724785FE-342A-49EA-845D-2A7F6310A980}" presName="text" presStyleLbl="fgAcc0" presStyleIdx="2" presStyleCnt="3">
        <dgm:presLayoutVars>
          <dgm:chPref val="3"/>
        </dgm:presLayoutVars>
      </dgm:prSet>
      <dgm:spPr/>
    </dgm:pt>
    <dgm:pt modelId="{A20AE0D1-3455-DC4C-B0D9-E5D6679B4758}" type="pres">
      <dgm:prSet presAssocID="{724785FE-342A-49EA-845D-2A7F6310A980}" presName="hierChild2" presStyleCnt="0"/>
      <dgm:spPr/>
    </dgm:pt>
  </dgm:ptLst>
  <dgm:cxnLst>
    <dgm:cxn modelId="{E3B4B600-F875-424A-9FEF-361FE8A67D18}" type="presOf" srcId="{7E8A98ED-FD30-4397-89E5-22690581754F}" destId="{626B0241-4463-2147-853E-1FA05BDBAA53}" srcOrd="0" destOrd="0" presId="urn:microsoft.com/office/officeart/2005/8/layout/hierarchy1"/>
    <dgm:cxn modelId="{10EDF352-3CEE-D849-9189-6FC7A2E033BB}" type="presOf" srcId="{724785FE-342A-49EA-845D-2A7F6310A980}" destId="{A760AD7A-BE16-A243-A92C-54699438DE46}" srcOrd="0" destOrd="0" presId="urn:microsoft.com/office/officeart/2005/8/layout/hierarchy1"/>
    <dgm:cxn modelId="{AD339974-E977-C849-B2E5-46C1CC3C2BD2}" type="presOf" srcId="{FB5F0BA3-254E-4B8F-B5E8-BA949B401DAC}" destId="{D6A51BAF-E2EE-6344-9475-C8A53356845B}" srcOrd="0" destOrd="0" presId="urn:microsoft.com/office/officeart/2005/8/layout/hierarchy1"/>
    <dgm:cxn modelId="{DF06C1B6-2295-6B43-80A6-C965597C48D9}" type="presOf" srcId="{D35C29AA-A7DF-489A-B247-16B6723D3C88}" destId="{CFB2BD94-1163-6744-A31F-139B0DFE3DEF}" srcOrd="0" destOrd="0" presId="urn:microsoft.com/office/officeart/2005/8/layout/hierarchy1"/>
    <dgm:cxn modelId="{46752CBB-6D41-41A8-96FD-DC62E99ED4FB}" srcId="{7E8A98ED-FD30-4397-89E5-22690581754F}" destId="{FB5F0BA3-254E-4B8F-B5E8-BA949B401DAC}" srcOrd="1" destOrd="0" parTransId="{CE01DB85-1795-407B-BCC0-863A66BD896B}" sibTransId="{165DC6A6-0D48-45B9-8B09-94DDDED18B2D}"/>
    <dgm:cxn modelId="{D98B07DD-A7FA-451C-8B89-ADAD33C42BE8}" srcId="{7E8A98ED-FD30-4397-89E5-22690581754F}" destId="{D35C29AA-A7DF-489A-B247-16B6723D3C88}" srcOrd="0" destOrd="0" parTransId="{3DFB97B7-3C18-4761-91EB-997E21E83A8B}" sibTransId="{2630F42C-356E-4014-B588-8F0780D5DCFB}"/>
    <dgm:cxn modelId="{56AA0AEF-562E-46E9-8187-A73B1CCCA688}" srcId="{7E8A98ED-FD30-4397-89E5-22690581754F}" destId="{724785FE-342A-49EA-845D-2A7F6310A980}" srcOrd="2" destOrd="0" parTransId="{63EA2217-07F5-4BA2-A9E4-B4A1E31C9E94}" sibTransId="{E1AB2509-E268-4A2B-AA44-2AE60D4FDDE7}"/>
    <dgm:cxn modelId="{29C83F78-3AF4-DD40-B0C7-2D99ADACB100}" type="presParOf" srcId="{626B0241-4463-2147-853E-1FA05BDBAA53}" destId="{88FF1C27-382A-3640-94D1-26FD9290A5D3}" srcOrd="0" destOrd="0" presId="urn:microsoft.com/office/officeart/2005/8/layout/hierarchy1"/>
    <dgm:cxn modelId="{9F085906-2ADB-9441-B856-31577FD4D60B}" type="presParOf" srcId="{88FF1C27-382A-3640-94D1-26FD9290A5D3}" destId="{FA64E4EC-C5EB-8C42-9468-FA31B56BC35C}" srcOrd="0" destOrd="0" presId="urn:microsoft.com/office/officeart/2005/8/layout/hierarchy1"/>
    <dgm:cxn modelId="{DA203125-455B-AC4E-B3B6-C8E0B2F8E281}" type="presParOf" srcId="{FA64E4EC-C5EB-8C42-9468-FA31B56BC35C}" destId="{C94606F6-E519-7246-ACC9-B9509B779D33}" srcOrd="0" destOrd="0" presId="urn:microsoft.com/office/officeart/2005/8/layout/hierarchy1"/>
    <dgm:cxn modelId="{5ACF15DF-DCBF-6C49-8BBF-5C0ACCDCEC75}" type="presParOf" srcId="{FA64E4EC-C5EB-8C42-9468-FA31B56BC35C}" destId="{CFB2BD94-1163-6744-A31F-139B0DFE3DEF}" srcOrd="1" destOrd="0" presId="urn:microsoft.com/office/officeart/2005/8/layout/hierarchy1"/>
    <dgm:cxn modelId="{AE8B073E-EA2C-D040-B8A0-E9083744C06E}" type="presParOf" srcId="{88FF1C27-382A-3640-94D1-26FD9290A5D3}" destId="{07B5A989-E177-C44E-B6AF-ADED6E290110}" srcOrd="1" destOrd="0" presId="urn:microsoft.com/office/officeart/2005/8/layout/hierarchy1"/>
    <dgm:cxn modelId="{DE5450C8-4089-EF4B-81F8-FC0F772E5939}" type="presParOf" srcId="{626B0241-4463-2147-853E-1FA05BDBAA53}" destId="{736CE49D-BED1-E04F-8729-BE5F4CA750E9}" srcOrd="1" destOrd="0" presId="urn:microsoft.com/office/officeart/2005/8/layout/hierarchy1"/>
    <dgm:cxn modelId="{9EAB5321-9B62-B545-B8F1-24B6275FB8C8}" type="presParOf" srcId="{736CE49D-BED1-E04F-8729-BE5F4CA750E9}" destId="{50C7BF33-3962-F842-9464-015BDD5C98EB}" srcOrd="0" destOrd="0" presId="urn:microsoft.com/office/officeart/2005/8/layout/hierarchy1"/>
    <dgm:cxn modelId="{7D71C938-6319-714B-BAAD-1D279488A360}" type="presParOf" srcId="{50C7BF33-3962-F842-9464-015BDD5C98EB}" destId="{55C98569-6B18-C341-BF86-A3D72D82DBE5}" srcOrd="0" destOrd="0" presId="urn:microsoft.com/office/officeart/2005/8/layout/hierarchy1"/>
    <dgm:cxn modelId="{9FC21BAD-5FB6-4541-A320-658F2328F390}" type="presParOf" srcId="{50C7BF33-3962-F842-9464-015BDD5C98EB}" destId="{D6A51BAF-E2EE-6344-9475-C8A53356845B}" srcOrd="1" destOrd="0" presId="urn:microsoft.com/office/officeart/2005/8/layout/hierarchy1"/>
    <dgm:cxn modelId="{D29EFFEB-82FA-9D4F-93AA-FEE40C408CE1}" type="presParOf" srcId="{736CE49D-BED1-E04F-8729-BE5F4CA750E9}" destId="{1AA28294-4C92-0544-A1F3-A6E5C4D1E7F1}" srcOrd="1" destOrd="0" presId="urn:microsoft.com/office/officeart/2005/8/layout/hierarchy1"/>
    <dgm:cxn modelId="{2C219888-AA02-6147-9C2F-5EE7D0CC266C}" type="presParOf" srcId="{626B0241-4463-2147-853E-1FA05BDBAA53}" destId="{FF395B53-ADB2-AB4B-B6F3-90D2F4A59EF3}" srcOrd="2" destOrd="0" presId="urn:microsoft.com/office/officeart/2005/8/layout/hierarchy1"/>
    <dgm:cxn modelId="{F93DAEED-6A9A-F74B-BB83-EADC0CBF8D00}" type="presParOf" srcId="{FF395B53-ADB2-AB4B-B6F3-90D2F4A59EF3}" destId="{070DFA9B-575A-B34C-A519-9C645CD1F2FC}" srcOrd="0" destOrd="0" presId="urn:microsoft.com/office/officeart/2005/8/layout/hierarchy1"/>
    <dgm:cxn modelId="{98AC751B-01B0-4B41-BC48-78AD2555935E}" type="presParOf" srcId="{070DFA9B-575A-B34C-A519-9C645CD1F2FC}" destId="{5F8A826F-2B93-C44E-8BFD-35ABD1792862}" srcOrd="0" destOrd="0" presId="urn:microsoft.com/office/officeart/2005/8/layout/hierarchy1"/>
    <dgm:cxn modelId="{DC5876E7-72FE-D743-8734-8BE5634ABAA6}" type="presParOf" srcId="{070DFA9B-575A-B34C-A519-9C645CD1F2FC}" destId="{A760AD7A-BE16-A243-A92C-54699438DE46}" srcOrd="1" destOrd="0" presId="urn:microsoft.com/office/officeart/2005/8/layout/hierarchy1"/>
    <dgm:cxn modelId="{EE87F7CA-DB0B-FD4F-ADE2-51E8056C8B31}" type="presParOf" srcId="{FF395B53-ADB2-AB4B-B6F3-90D2F4A59EF3}" destId="{A20AE0D1-3455-DC4C-B0D9-E5D6679B475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AF21A-99B1-1645-912D-FE14DDF598D8}">
      <dsp:nvSpPr>
        <dsp:cNvPr id="0" name=""/>
        <dsp:cNvSpPr/>
      </dsp:nvSpPr>
      <dsp:spPr>
        <a:xfrm>
          <a:off x="0" y="115899"/>
          <a:ext cx="5141912" cy="126140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Formerly known as Malaysian Centre for Remote Sensing (MACRES) - established as an R&amp;D centre in August 1988 </a:t>
          </a:r>
          <a:endParaRPr lang="en-US" sz="1500" kern="1200"/>
        </a:p>
      </dsp:txBody>
      <dsp:txXfrm>
        <a:off x="61577" y="177476"/>
        <a:ext cx="5018758" cy="1138252"/>
      </dsp:txXfrm>
    </dsp:sp>
    <dsp:sp modelId="{9A315FCA-43E1-CF49-A009-56F765454773}">
      <dsp:nvSpPr>
        <dsp:cNvPr id="0" name=""/>
        <dsp:cNvSpPr/>
      </dsp:nvSpPr>
      <dsp:spPr>
        <a:xfrm>
          <a:off x="0" y="1420506"/>
          <a:ext cx="5141912" cy="1261406"/>
        </a:xfrm>
        <a:prstGeom prst="roundRect">
          <a:avLst/>
        </a:prstGeom>
        <a:solidFill>
          <a:schemeClr val="accent2">
            <a:hueOff val="-279374"/>
            <a:satOff val="-3219"/>
            <a:lumOff val="72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Upgraded to a department status with the new name; Malaysian Remote Sensing Agency, on 15 February 2008 </a:t>
          </a:r>
          <a:endParaRPr lang="en-US" sz="1500" kern="1200"/>
        </a:p>
      </dsp:txBody>
      <dsp:txXfrm>
        <a:off x="61577" y="1482083"/>
        <a:ext cx="5018758" cy="1138252"/>
      </dsp:txXfrm>
    </dsp:sp>
    <dsp:sp modelId="{D7A8B376-B0E1-9743-A896-E882875D172B}">
      <dsp:nvSpPr>
        <dsp:cNvPr id="0" name=""/>
        <dsp:cNvSpPr/>
      </dsp:nvSpPr>
      <dsp:spPr>
        <a:xfrm>
          <a:off x="0" y="2725112"/>
          <a:ext cx="5141912" cy="1261406"/>
        </a:xfrm>
        <a:prstGeom prst="roundRect">
          <a:avLst/>
        </a:prstGeom>
        <a:solidFill>
          <a:schemeClr val="accent2">
            <a:hueOff val="-558749"/>
            <a:satOff val="-6439"/>
            <a:lumOff val="14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The Cabinet on 20 February 2019 had approved the establishment of Malaysian Space Agency (MYSA) through the merging of Malaysian Remote Sensing Agency (MRSA) and National Space Agency (ANGKASA)</a:t>
          </a:r>
          <a:endParaRPr lang="en-US" sz="1500" kern="1200"/>
        </a:p>
      </dsp:txBody>
      <dsp:txXfrm>
        <a:off x="61577" y="2786689"/>
        <a:ext cx="5018758" cy="1138252"/>
      </dsp:txXfrm>
    </dsp:sp>
    <dsp:sp modelId="{C1E11FCB-D8D5-5B44-8727-C8266E2013F3}">
      <dsp:nvSpPr>
        <dsp:cNvPr id="0" name=""/>
        <dsp:cNvSpPr/>
      </dsp:nvSpPr>
      <dsp:spPr>
        <a:xfrm>
          <a:off x="0" y="4029718"/>
          <a:ext cx="5141912" cy="1261406"/>
        </a:xfrm>
        <a:prstGeom prst="roundRect">
          <a:avLst/>
        </a:prstGeom>
        <a:solidFill>
          <a:schemeClr val="accent2">
            <a:hueOff val="-838123"/>
            <a:satOff val="-9658"/>
            <a:lumOff val="215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The initiative of MYSA is to ensure the development and management of the national space sector in a strategic, organised and comprehensive manner</a:t>
          </a:r>
          <a:endParaRPr lang="en-US" sz="1500" kern="1200"/>
        </a:p>
      </dsp:txBody>
      <dsp:txXfrm>
        <a:off x="61577" y="4091295"/>
        <a:ext cx="5018758" cy="1138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606F6-E519-7246-ACC9-B9509B779D33}">
      <dsp:nvSpPr>
        <dsp:cNvPr id="0" name=""/>
        <dsp:cNvSpPr/>
      </dsp:nvSpPr>
      <dsp:spPr>
        <a:xfrm>
          <a:off x="0" y="878405"/>
          <a:ext cx="2828924" cy="17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B2BD94-1163-6744-A31F-139B0DFE3DEF}">
      <dsp:nvSpPr>
        <dsp:cNvPr id="0" name=""/>
        <dsp:cNvSpPr/>
      </dsp:nvSpPr>
      <dsp:spPr>
        <a:xfrm>
          <a:off x="314325" y="1177014"/>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b="1" kern="1200"/>
            <a:t>R&amp;D (applications and technology development)</a:t>
          </a:r>
          <a:endParaRPr lang="en-US" sz="2600" kern="1200"/>
        </a:p>
      </dsp:txBody>
      <dsp:txXfrm>
        <a:off x="366939" y="1229628"/>
        <a:ext cx="2723696" cy="1691139"/>
      </dsp:txXfrm>
    </dsp:sp>
    <dsp:sp modelId="{55C98569-6B18-C341-BF86-A3D72D82DBE5}">
      <dsp:nvSpPr>
        <dsp:cNvPr id="0" name=""/>
        <dsp:cNvSpPr/>
      </dsp:nvSpPr>
      <dsp:spPr>
        <a:xfrm>
          <a:off x="3457574" y="878405"/>
          <a:ext cx="2828924" cy="17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A51BAF-E2EE-6344-9475-C8A53356845B}">
      <dsp:nvSpPr>
        <dsp:cNvPr id="0" name=""/>
        <dsp:cNvSpPr/>
      </dsp:nvSpPr>
      <dsp:spPr>
        <a:xfrm>
          <a:off x="3771899" y="1177014"/>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b="1" kern="1200"/>
            <a:t>Centralised remote sensing satellite image Provider</a:t>
          </a:r>
          <a:endParaRPr lang="en-US" sz="2600" kern="1200"/>
        </a:p>
      </dsp:txBody>
      <dsp:txXfrm>
        <a:off x="3824513" y="1229628"/>
        <a:ext cx="2723696" cy="1691139"/>
      </dsp:txXfrm>
    </dsp:sp>
    <dsp:sp modelId="{5F8A826F-2B93-C44E-8BFD-35ABD1792862}">
      <dsp:nvSpPr>
        <dsp:cNvPr id="0" name=""/>
        <dsp:cNvSpPr/>
      </dsp:nvSpPr>
      <dsp:spPr>
        <a:xfrm>
          <a:off x="6915149" y="878405"/>
          <a:ext cx="2828924" cy="17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60AD7A-BE16-A243-A92C-54699438DE46}">
      <dsp:nvSpPr>
        <dsp:cNvPr id="0" name=""/>
        <dsp:cNvSpPr/>
      </dsp:nvSpPr>
      <dsp:spPr>
        <a:xfrm>
          <a:off x="7229475" y="1177014"/>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b="1" kern="1200"/>
            <a:t>Technical advisory and technology promotion </a:t>
          </a:r>
          <a:endParaRPr lang="en-US" sz="2600" kern="1200"/>
        </a:p>
      </dsp:txBody>
      <dsp:txXfrm>
        <a:off x="7282089" y="1229628"/>
        <a:ext cx="2723696" cy="16911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1DFCBB-0C3A-4842-9517-D93AE3313B1E}" type="datetimeFigureOut">
              <a:rPr lang="en-US" smtClean="0"/>
              <a:t>5/8/22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A606493-FC60-CB4B-9122-7E13A338D4FC}" type="slidenum">
              <a:rPr lang="en-US" smtClean="0"/>
              <a:t>‹#›</a:t>
            </a:fld>
            <a:endParaRPr lang="en-US"/>
          </a:p>
        </p:txBody>
      </p:sp>
    </p:spTree>
    <p:extLst>
      <p:ext uri="{BB962C8B-B14F-4D97-AF65-F5344CB8AC3E}">
        <p14:creationId xmlns:p14="http://schemas.microsoft.com/office/powerpoint/2010/main" val="162149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1DFCBB-0C3A-4842-9517-D93AE3313B1E}" type="datetimeFigureOut">
              <a:rPr lang="en-US" smtClean="0"/>
              <a:t>5/8/22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06493-FC60-CB4B-9122-7E13A338D4FC}" type="slidenum">
              <a:rPr lang="en-US" smtClean="0"/>
              <a:t>‹#›</a:t>
            </a:fld>
            <a:endParaRPr lang="en-US"/>
          </a:p>
        </p:txBody>
      </p:sp>
    </p:spTree>
    <p:extLst>
      <p:ext uri="{BB962C8B-B14F-4D97-AF65-F5344CB8AC3E}">
        <p14:creationId xmlns:p14="http://schemas.microsoft.com/office/powerpoint/2010/main" val="169058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1DFCBB-0C3A-4842-9517-D93AE3313B1E}" type="datetimeFigureOut">
              <a:rPr lang="en-US" smtClean="0"/>
              <a:t>5/8/22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06493-FC60-CB4B-9122-7E13A338D4FC}" type="slidenum">
              <a:rPr lang="en-US" smtClean="0"/>
              <a:t>‹#›</a:t>
            </a:fld>
            <a:endParaRPr lang="en-US"/>
          </a:p>
        </p:txBody>
      </p:sp>
    </p:spTree>
    <p:extLst>
      <p:ext uri="{BB962C8B-B14F-4D97-AF65-F5344CB8AC3E}">
        <p14:creationId xmlns:p14="http://schemas.microsoft.com/office/powerpoint/2010/main" val="2455696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1DFCBB-0C3A-4842-9517-D93AE3313B1E}" type="datetimeFigureOut">
              <a:rPr lang="en-US" smtClean="0"/>
              <a:t>5/8/22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06493-FC60-CB4B-9122-7E13A338D4FC}" type="slidenum">
              <a:rPr lang="en-US" smtClean="0"/>
              <a:t>‹#›</a:t>
            </a:fld>
            <a:endParaRPr lang="en-US"/>
          </a:p>
        </p:txBody>
      </p:sp>
    </p:spTree>
    <p:extLst>
      <p:ext uri="{BB962C8B-B14F-4D97-AF65-F5344CB8AC3E}">
        <p14:creationId xmlns:p14="http://schemas.microsoft.com/office/powerpoint/2010/main" val="340522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3E1DFCBB-0C3A-4842-9517-D93AE3313B1E}" type="datetimeFigureOut">
              <a:rPr lang="en-US" smtClean="0"/>
              <a:t>5/8/22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A606493-FC60-CB4B-9122-7E13A338D4FC}" type="slidenum">
              <a:rPr lang="en-US" smtClean="0"/>
              <a:t>‹#›</a:t>
            </a:fld>
            <a:endParaRPr lang="en-US"/>
          </a:p>
        </p:txBody>
      </p:sp>
    </p:spTree>
    <p:extLst>
      <p:ext uri="{BB962C8B-B14F-4D97-AF65-F5344CB8AC3E}">
        <p14:creationId xmlns:p14="http://schemas.microsoft.com/office/powerpoint/2010/main" val="3826901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1DFCBB-0C3A-4842-9517-D93AE3313B1E}" type="datetimeFigureOut">
              <a:rPr lang="en-US" smtClean="0"/>
              <a:t>5/8/22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606493-FC60-CB4B-9122-7E13A338D4FC}" type="slidenum">
              <a:rPr lang="en-US" smtClean="0"/>
              <a:t>‹#›</a:t>
            </a:fld>
            <a:endParaRPr lang="en-US"/>
          </a:p>
        </p:txBody>
      </p:sp>
    </p:spTree>
    <p:extLst>
      <p:ext uri="{BB962C8B-B14F-4D97-AF65-F5344CB8AC3E}">
        <p14:creationId xmlns:p14="http://schemas.microsoft.com/office/powerpoint/2010/main" val="211759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1DFCBB-0C3A-4842-9517-D93AE3313B1E}" type="datetimeFigureOut">
              <a:rPr lang="en-US" smtClean="0"/>
              <a:t>5/8/22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06493-FC60-CB4B-9122-7E13A338D4F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3168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E1DFCBB-0C3A-4842-9517-D93AE3313B1E}" type="datetimeFigureOut">
              <a:rPr lang="en-US" smtClean="0"/>
              <a:t>5/8/22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606493-FC60-CB4B-9122-7E13A338D4FC}"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092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1DFCBB-0C3A-4842-9517-D93AE3313B1E}" type="datetimeFigureOut">
              <a:rPr lang="en-US" smtClean="0"/>
              <a:t>5/8/22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606493-FC60-CB4B-9122-7E13A338D4FC}" type="slidenum">
              <a:rPr lang="en-US" smtClean="0"/>
              <a:t>‹#›</a:t>
            </a:fld>
            <a:endParaRPr lang="en-US"/>
          </a:p>
        </p:txBody>
      </p:sp>
    </p:spTree>
    <p:extLst>
      <p:ext uri="{BB962C8B-B14F-4D97-AF65-F5344CB8AC3E}">
        <p14:creationId xmlns:p14="http://schemas.microsoft.com/office/powerpoint/2010/main" val="2003627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E1DFCBB-0C3A-4842-9517-D93AE3313B1E}" type="datetimeFigureOut">
              <a:rPr lang="en-US" smtClean="0"/>
              <a:t>5/8/22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A606493-FC60-CB4B-9122-7E13A338D4FC}" type="slidenum">
              <a:rPr lang="en-US" smtClean="0"/>
              <a:t>‹#›</a:t>
            </a:fld>
            <a:endParaRPr lang="en-US"/>
          </a:p>
        </p:txBody>
      </p:sp>
    </p:spTree>
    <p:extLst>
      <p:ext uri="{BB962C8B-B14F-4D97-AF65-F5344CB8AC3E}">
        <p14:creationId xmlns:p14="http://schemas.microsoft.com/office/powerpoint/2010/main" val="2734925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E1DFCBB-0C3A-4842-9517-D93AE3313B1E}" type="datetimeFigureOut">
              <a:rPr lang="en-US" smtClean="0"/>
              <a:t>5/8/22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A606493-FC60-CB4B-9122-7E13A338D4FC}" type="slidenum">
              <a:rPr lang="en-US" smtClean="0"/>
              <a:t>‹#›</a:t>
            </a:fld>
            <a:endParaRPr lang="en-US"/>
          </a:p>
        </p:txBody>
      </p:sp>
    </p:spTree>
    <p:extLst>
      <p:ext uri="{BB962C8B-B14F-4D97-AF65-F5344CB8AC3E}">
        <p14:creationId xmlns:p14="http://schemas.microsoft.com/office/powerpoint/2010/main" val="417567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E1DFCBB-0C3A-4842-9517-D93AE3313B1E}" type="datetimeFigureOut">
              <a:rPr lang="en-US" smtClean="0"/>
              <a:t>5/8/22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A606493-FC60-CB4B-9122-7E13A338D4FC}" type="slidenum">
              <a:rPr lang="en-US" smtClean="0"/>
              <a:t>‹#›</a:t>
            </a:fld>
            <a:endParaRPr lang="en-US"/>
          </a:p>
        </p:txBody>
      </p:sp>
    </p:spTree>
    <p:extLst>
      <p:ext uri="{BB962C8B-B14F-4D97-AF65-F5344CB8AC3E}">
        <p14:creationId xmlns:p14="http://schemas.microsoft.com/office/powerpoint/2010/main" val="235294379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microsoft.com/office/2007/relationships/hdphoto" Target="../media/hdphoto3.wdp"/><Relationship Id="rId7" Type="http://schemas.openxmlformats.org/officeDocument/2006/relationships/diagramLayout" Target="../diagrams/layout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microsoft.com/office/2007/relationships/hdphoto" Target="../media/hdphoto2.wdp"/><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2.wdp"/><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131AE-903D-CF41-9DC0-892C144AF8A8}"/>
              </a:ext>
            </a:extLst>
          </p:cNvPr>
          <p:cNvSpPr>
            <a:spLocks noGrp="1"/>
          </p:cNvSpPr>
          <p:nvPr>
            <p:ph type="ctrTitle"/>
          </p:nvPr>
        </p:nvSpPr>
        <p:spPr>
          <a:xfrm>
            <a:off x="935422" y="1378645"/>
            <a:ext cx="9501350" cy="2310312"/>
          </a:xfrm>
        </p:spPr>
        <p:txBody>
          <a:bodyPr>
            <a:noAutofit/>
          </a:bodyPr>
          <a:lstStyle/>
          <a:p>
            <a:br>
              <a:rPr lang="en-IN" sz="4800" b="1" dirty="0">
                <a:solidFill>
                  <a:schemeClr val="tx2"/>
                </a:solidFill>
              </a:rPr>
            </a:br>
            <a:br>
              <a:rPr lang="en-IN" sz="4800" b="1" dirty="0">
                <a:solidFill>
                  <a:schemeClr val="tx2"/>
                </a:solidFill>
              </a:rPr>
            </a:br>
            <a:r>
              <a:rPr lang="en-IN" sz="4800" b="1" dirty="0">
                <a:solidFill>
                  <a:schemeClr val="tx2"/>
                </a:solidFill>
              </a:rPr>
              <a:t>MALAYSIAN REMOTE SENSING AGENCY </a:t>
            </a:r>
            <a:br>
              <a:rPr lang="en-IN" sz="4800" b="1" dirty="0">
                <a:solidFill>
                  <a:schemeClr val="tx2"/>
                </a:solidFill>
              </a:rPr>
            </a:br>
            <a:r>
              <a:rPr lang="en-IN" sz="4800" b="1" dirty="0">
                <a:solidFill>
                  <a:schemeClr val="tx2"/>
                </a:solidFill>
              </a:rPr>
              <a:t>Ministry of Science, Technology and Innovation (MOSTI) </a:t>
            </a:r>
            <a:br>
              <a:rPr lang="en-IN" sz="4800" b="1" dirty="0">
                <a:solidFill>
                  <a:schemeClr val="tx2"/>
                </a:solidFill>
              </a:rPr>
            </a:br>
            <a:endParaRPr lang="en-US" sz="4800" b="1" dirty="0">
              <a:solidFill>
                <a:schemeClr val="tx2"/>
              </a:solidFill>
            </a:endParaRPr>
          </a:p>
        </p:txBody>
      </p:sp>
      <p:sp>
        <p:nvSpPr>
          <p:cNvPr id="4" name="TextBox 3">
            <a:extLst>
              <a:ext uri="{FF2B5EF4-FFF2-40B4-BE49-F238E27FC236}">
                <a16:creationId xmlns:a16="http://schemas.microsoft.com/office/drawing/2014/main" id="{C0974491-6459-3B46-A3A7-373BFA377EC6}"/>
              </a:ext>
            </a:extLst>
          </p:cNvPr>
          <p:cNvSpPr txBox="1"/>
          <p:nvPr/>
        </p:nvSpPr>
        <p:spPr>
          <a:xfrm>
            <a:off x="935422" y="4364848"/>
            <a:ext cx="5760846" cy="682079"/>
          </a:xfrm>
          <a:prstGeom prst="rect">
            <a:avLst/>
          </a:prstGeom>
        </p:spPr>
        <p:txBody>
          <a:bodyPr rtlCol="0">
            <a:normAutofit/>
          </a:bodyPr>
          <a:lstStyle/>
          <a:p>
            <a:pPr>
              <a:spcAft>
                <a:spcPts val="600"/>
              </a:spcAft>
            </a:pPr>
            <a:r>
              <a:rPr lang="en-IN" b="1" dirty="0">
                <a:solidFill>
                  <a:schemeClr val="tx2"/>
                </a:solidFill>
              </a:rPr>
              <a:t>THE UTILIZATION OF REMOTE SENSING FOR SUSTAINABLE DEVELOPMENT IN MALAYSIA </a:t>
            </a:r>
            <a:endParaRPr lang="en-IN" dirty="0">
              <a:solidFill>
                <a:schemeClr val="tx2"/>
              </a:solidFill>
            </a:endParaRPr>
          </a:p>
        </p:txBody>
      </p:sp>
      <p:sp>
        <p:nvSpPr>
          <p:cNvPr id="5" name="TextBox 4">
            <a:extLst>
              <a:ext uri="{FF2B5EF4-FFF2-40B4-BE49-F238E27FC236}">
                <a16:creationId xmlns:a16="http://schemas.microsoft.com/office/drawing/2014/main" id="{9FB3EFEF-3F44-D046-B07B-BA3F67EEAD5C}"/>
              </a:ext>
            </a:extLst>
          </p:cNvPr>
          <p:cNvSpPr txBox="1"/>
          <p:nvPr/>
        </p:nvSpPr>
        <p:spPr>
          <a:xfrm>
            <a:off x="4100184" y="5538152"/>
            <a:ext cx="3171825" cy="369332"/>
          </a:xfrm>
          <a:prstGeom prst="rect">
            <a:avLst/>
          </a:prstGeom>
          <a:noFill/>
        </p:spPr>
        <p:txBody>
          <a:bodyPr wrap="square" rtlCol="0">
            <a:spAutoFit/>
          </a:bodyPr>
          <a:lstStyle/>
          <a:p>
            <a:r>
              <a:rPr lang="en-US" dirty="0"/>
              <a:t>Mohammed </a:t>
            </a:r>
            <a:r>
              <a:rPr lang="en-US" dirty="0" err="1"/>
              <a:t>Hoodh</a:t>
            </a:r>
            <a:r>
              <a:rPr lang="en-US" dirty="0"/>
              <a:t> 1627369</a:t>
            </a:r>
          </a:p>
        </p:txBody>
      </p:sp>
    </p:spTree>
    <p:extLst>
      <p:ext uri="{BB962C8B-B14F-4D97-AF65-F5344CB8AC3E}">
        <p14:creationId xmlns:p14="http://schemas.microsoft.com/office/powerpoint/2010/main" val="2762616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FBD9A109-EE88-6041-BC30-899141B3BA29}"/>
              </a:ext>
            </a:extLst>
          </p:cNvPr>
          <p:cNvSpPr>
            <a:spLocks noGrp="1"/>
          </p:cNvSpPr>
          <p:nvPr>
            <p:ph type="title"/>
          </p:nvPr>
        </p:nvSpPr>
        <p:spPr>
          <a:xfrm>
            <a:off x="643468" y="643466"/>
            <a:ext cx="3686312" cy="5528734"/>
          </a:xfrm>
        </p:spPr>
        <p:txBody>
          <a:bodyPr>
            <a:normAutofit/>
          </a:bodyPr>
          <a:lstStyle/>
          <a:p>
            <a:pPr algn="r"/>
            <a:r>
              <a:rPr lang="en-US" sz="4800" dirty="0">
                <a:solidFill>
                  <a:srgbClr val="FFFFFF"/>
                </a:solidFill>
              </a:rPr>
              <a:t>Technical advisory</a:t>
            </a:r>
          </a:p>
        </p:txBody>
      </p:sp>
      <p:sp>
        <p:nvSpPr>
          <p:cNvPr id="3" name="Content Placeholder 2">
            <a:extLst>
              <a:ext uri="{FF2B5EF4-FFF2-40B4-BE49-F238E27FC236}">
                <a16:creationId xmlns:a16="http://schemas.microsoft.com/office/drawing/2014/main" id="{156E1F1B-9E2C-A14C-B861-8C6A336DD890}"/>
              </a:ext>
            </a:extLst>
          </p:cNvPr>
          <p:cNvSpPr>
            <a:spLocks noGrp="1"/>
          </p:cNvSpPr>
          <p:nvPr>
            <p:ph idx="1"/>
          </p:nvPr>
        </p:nvSpPr>
        <p:spPr>
          <a:xfrm>
            <a:off x="5053780" y="599768"/>
            <a:ext cx="6074467" cy="5572432"/>
          </a:xfrm>
        </p:spPr>
        <p:txBody>
          <a:bodyPr anchor="ctr">
            <a:normAutofit/>
          </a:bodyPr>
          <a:lstStyle/>
          <a:p>
            <a:r>
              <a:rPr lang="en-IN" dirty="0"/>
              <a:t>Human Capital Development (HCD) programmes has been organised for user agencies. The main objective of the programmes is to increase skilled and trained work force in user agencies in remote sensing and related technologies. The activities include trainings, workshops, seminars, conferences and various customized courses to meet specific users' requirements</a:t>
            </a:r>
          </a:p>
          <a:p>
            <a:r>
              <a:rPr lang="en-IN" dirty="0"/>
              <a:t>The training includes hands-on practices on basic and advanced image processing, satellite data integration, image interpretation and classification</a:t>
            </a:r>
            <a:endParaRPr lang="en-US" dirty="0"/>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0618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FC44D5-B4E4-E24C-B86A-66191BEF86C6}"/>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3952345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A15755-85C4-9F4D-90B4-6F1D6E9DA47A}"/>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16310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167F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C63AC4-8683-5349-BF70-16D960AEA196}"/>
              </a:ext>
            </a:extLst>
          </p:cNvPr>
          <p:cNvPicPr>
            <a:picLocks noChangeAspect="1"/>
          </p:cNvPicPr>
          <p:nvPr/>
        </p:nvPicPr>
        <p:blipFill>
          <a:blip r:embed="rId4"/>
          <a:stretch>
            <a:fillRect/>
          </a:stretch>
        </p:blipFill>
        <p:spPr>
          <a:xfrm>
            <a:off x="2605275" y="801792"/>
            <a:ext cx="6975858" cy="5249332"/>
          </a:xfrm>
          <a:prstGeom prst="rect">
            <a:avLst/>
          </a:prstGeom>
        </p:spPr>
      </p:pic>
    </p:spTree>
    <p:extLst>
      <p:ext uri="{BB962C8B-B14F-4D97-AF65-F5344CB8AC3E}">
        <p14:creationId xmlns:p14="http://schemas.microsoft.com/office/powerpoint/2010/main" val="557100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04C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C6EDAE5-321E-3C4F-A473-2F056C2D2BC4}"/>
              </a:ext>
            </a:extLst>
          </p:cNvPr>
          <p:cNvPicPr>
            <a:picLocks noChangeAspect="1"/>
          </p:cNvPicPr>
          <p:nvPr/>
        </p:nvPicPr>
        <p:blipFill>
          <a:blip r:embed="rId4"/>
          <a:stretch>
            <a:fillRect/>
          </a:stretch>
        </p:blipFill>
        <p:spPr>
          <a:xfrm>
            <a:off x="2593649" y="801792"/>
            <a:ext cx="6999110" cy="5249332"/>
          </a:xfrm>
          <a:prstGeom prst="rect">
            <a:avLst/>
          </a:prstGeom>
        </p:spPr>
      </p:pic>
    </p:spTree>
    <p:extLst>
      <p:ext uri="{BB962C8B-B14F-4D97-AF65-F5344CB8AC3E}">
        <p14:creationId xmlns:p14="http://schemas.microsoft.com/office/powerpoint/2010/main" val="190519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Oval 25">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14819B8-1366-2E4A-8509-E408962ED7CF}"/>
              </a:ext>
            </a:extLst>
          </p:cNvPr>
          <p:cNvSpPr>
            <a:spLocks noGrp="1"/>
          </p:cNvSpPr>
          <p:nvPr>
            <p:ph type="title"/>
          </p:nvPr>
        </p:nvSpPr>
        <p:spPr>
          <a:xfrm>
            <a:off x="1490145" y="2376862"/>
            <a:ext cx="2640646" cy="2104273"/>
          </a:xfrm>
          <a:noFill/>
        </p:spPr>
        <p:txBody>
          <a:bodyPr>
            <a:normAutofit/>
          </a:bodyPr>
          <a:lstStyle/>
          <a:p>
            <a:pPr algn="ctr"/>
            <a:r>
              <a:rPr lang="en-IN" sz="2800" b="1">
                <a:solidFill>
                  <a:srgbClr val="FFFFFF"/>
                </a:solidFill>
              </a:rPr>
              <a:t>MALAYSIAN REMOTE SENSING AGENCY </a:t>
            </a:r>
            <a:br>
              <a:rPr lang="en-IN" sz="2800">
                <a:solidFill>
                  <a:srgbClr val="FFFFFF"/>
                </a:solidFill>
              </a:rPr>
            </a:br>
            <a:endParaRPr lang="en-US" sz="2800">
              <a:solidFill>
                <a:srgbClr val="FFFFFF"/>
              </a:solidFill>
            </a:endParaRPr>
          </a:p>
        </p:txBody>
      </p:sp>
      <p:sp>
        <p:nvSpPr>
          <p:cNvPr id="30" name="Rectangle 29">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Content Placeholder 2">
            <a:extLst>
              <a:ext uri="{FF2B5EF4-FFF2-40B4-BE49-F238E27FC236}">
                <a16:creationId xmlns:a16="http://schemas.microsoft.com/office/drawing/2014/main" id="{435BBE9D-6529-24A7-C812-BA086620A5E9}"/>
              </a:ext>
            </a:extLst>
          </p:cNvPr>
          <p:cNvGraphicFramePr>
            <a:graphicFrameLocks noGrp="1"/>
          </p:cNvGraphicFramePr>
          <p:nvPr>
            <p:ph idx="1"/>
            <p:extLst>
              <p:ext uri="{D42A27DB-BD31-4B8C-83A1-F6EECF244321}">
                <p14:modId xmlns:p14="http://schemas.microsoft.com/office/powerpoint/2010/main" val="872219698"/>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40036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45633D-7FA7-4D93-8E45-D385B582A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82532B9D-ADFC-4AEF-97D4-9FC87BB61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E044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6B5B7E5-41EB-E145-94CA-819684414629}"/>
              </a:ext>
            </a:extLst>
          </p:cNvPr>
          <p:cNvPicPr>
            <a:picLocks noChangeAspect="1"/>
          </p:cNvPicPr>
          <p:nvPr/>
        </p:nvPicPr>
        <p:blipFill>
          <a:blip r:embed="rId2"/>
          <a:stretch>
            <a:fillRect/>
          </a:stretch>
        </p:blipFill>
        <p:spPr>
          <a:xfrm>
            <a:off x="3657601" y="804334"/>
            <a:ext cx="7394394" cy="5249332"/>
          </a:xfrm>
          <a:prstGeom prst="rect">
            <a:avLst/>
          </a:prstGeom>
        </p:spPr>
      </p:pic>
      <p:sp>
        <p:nvSpPr>
          <p:cNvPr id="3" name="TextBox 2">
            <a:extLst>
              <a:ext uri="{FF2B5EF4-FFF2-40B4-BE49-F238E27FC236}">
                <a16:creationId xmlns:a16="http://schemas.microsoft.com/office/drawing/2014/main" id="{729CEC16-769C-2949-B0B2-B2FB9F3AC1B1}"/>
              </a:ext>
            </a:extLst>
          </p:cNvPr>
          <p:cNvSpPr txBox="1"/>
          <p:nvPr/>
        </p:nvSpPr>
        <p:spPr>
          <a:xfrm>
            <a:off x="1081469" y="804334"/>
            <a:ext cx="1971675" cy="584775"/>
          </a:xfrm>
          <a:prstGeom prst="rect">
            <a:avLst/>
          </a:prstGeom>
          <a:noFill/>
        </p:spPr>
        <p:txBody>
          <a:bodyPr wrap="square" rtlCol="0">
            <a:spAutoFit/>
          </a:bodyPr>
          <a:lstStyle/>
          <a:p>
            <a:r>
              <a:rPr lang="en-US" sz="3200" dirty="0"/>
              <a:t>Location</a:t>
            </a:r>
          </a:p>
        </p:txBody>
      </p:sp>
    </p:spTree>
    <p:extLst>
      <p:ext uri="{BB962C8B-B14F-4D97-AF65-F5344CB8AC3E}">
        <p14:creationId xmlns:p14="http://schemas.microsoft.com/office/powerpoint/2010/main" val="3887419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9D90A3E-9BA0-A94E-B091-38270AA494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901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5" name="Group 24">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26" name="Oval 25">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C1126DCA-98B8-4C47-AE91-5CCD6B32B3A8}"/>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Objective</a:t>
            </a:r>
          </a:p>
        </p:txBody>
      </p:sp>
      <p:sp>
        <p:nvSpPr>
          <p:cNvPr id="29" name="Rectangle 28">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6A3670D8-A2EF-4241-8226-B8560C0E4921}"/>
              </a:ext>
            </a:extLst>
          </p:cNvPr>
          <p:cNvSpPr>
            <a:spLocks noGrp="1"/>
          </p:cNvSpPr>
          <p:nvPr>
            <p:ph idx="1"/>
          </p:nvPr>
        </p:nvSpPr>
        <p:spPr>
          <a:xfrm>
            <a:off x="6081089" y="725394"/>
            <a:ext cx="5142658" cy="5407212"/>
          </a:xfrm>
        </p:spPr>
        <p:txBody>
          <a:bodyPr anchor="ctr">
            <a:normAutofit/>
          </a:bodyPr>
          <a:lstStyle/>
          <a:p>
            <a:r>
              <a:rPr lang="en-IN" b="1"/>
              <a:t>To develop remote sensing and related technologies applications for their operationalisation in user agencies for management of natural resources, environment and disasters, security, land and infrastructure development of the nation </a:t>
            </a:r>
            <a:endParaRPr lang="en-IN"/>
          </a:p>
          <a:p>
            <a:pPr marL="0" indent="0">
              <a:buNone/>
            </a:pPr>
            <a:endParaRPr lang="en-US"/>
          </a:p>
        </p:txBody>
      </p:sp>
    </p:spTree>
    <p:extLst>
      <p:ext uri="{BB962C8B-B14F-4D97-AF65-F5344CB8AC3E}">
        <p14:creationId xmlns:p14="http://schemas.microsoft.com/office/powerpoint/2010/main" val="29364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A1E2F31-34EF-0644-ABE4-CD7FE1722133}"/>
              </a:ext>
            </a:extLst>
          </p:cNvPr>
          <p:cNvSpPr>
            <a:spLocks noGrp="1"/>
          </p:cNvSpPr>
          <p:nvPr>
            <p:ph type="title"/>
          </p:nvPr>
        </p:nvSpPr>
        <p:spPr>
          <a:xfrm>
            <a:off x="1069848" y="484632"/>
            <a:ext cx="10058400" cy="1609344"/>
          </a:xfrm>
        </p:spPr>
        <p:txBody>
          <a:bodyPr>
            <a:normAutofit/>
          </a:bodyPr>
          <a:lstStyle/>
          <a:p>
            <a:r>
              <a:rPr lang="en-US" dirty="0"/>
              <a:t>Main focus</a:t>
            </a:r>
          </a:p>
        </p:txBody>
      </p:sp>
      <p:graphicFrame>
        <p:nvGraphicFramePr>
          <p:cNvPr id="20" name="Content Placeholder 2">
            <a:extLst>
              <a:ext uri="{FF2B5EF4-FFF2-40B4-BE49-F238E27FC236}">
                <a16:creationId xmlns:a16="http://schemas.microsoft.com/office/drawing/2014/main" id="{590ACE43-D49E-2876-35F1-9783C0D71858}"/>
              </a:ext>
            </a:extLst>
          </p:cNvPr>
          <p:cNvGraphicFramePr>
            <a:graphicFrameLocks noGrp="1"/>
          </p:cNvGraphicFramePr>
          <p:nvPr>
            <p:ph idx="1"/>
          </p:nvPr>
        </p:nvGraphicFramePr>
        <p:xfrm>
          <a:off x="1069848" y="2320412"/>
          <a:ext cx="10058400" cy="38517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9">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24725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2F7FA-4463-124D-AC20-AE05DECBB4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30082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8E308DBD-F6EE-4B41-904C-2215694475FC}"/>
              </a:ext>
            </a:extLst>
          </p:cNvPr>
          <p:cNvSpPr>
            <a:spLocks noGrp="1"/>
          </p:cNvSpPr>
          <p:nvPr>
            <p:ph type="title"/>
          </p:nvPr>
        </p:nvSpPr>
        <p:spPr>
          <a:xfrm>
            <a:off x="643468" y="643466"/>
            <a:ext cx="3686312" cy="5528734"/>
          </a:xfrm>
        </p:spPr>
        <p:txBody>
          <a:bodyPr>
            <a:normAutofit/>
          </a:bodyPr>
          <a:lstStyle/>
          <a:p>
            <a:pPr algn="r"/>
            <a:r>
              <a:rPr lang="en-US" sz="4800" dirty="0">
                <a:solidFill>
                  <a:srgbClr val="FFFFFF"/>
                </a:solidFill>
              </a:rPr>
              <a:t>Research and development (</a:t>
            </a:r>
            <a:r>
              <a:rPr lang="en-US" sz="4800" dirty="0" err="1">
                <a:solidFill>
                  <a:srgbClr val="FFFFFF"/>
                </a:solidFill>
              </a:rPr>
              <a:t>R&amp;d</a:t>
            </a:r>
            <a:r>
              <a:rPr lang="en-US" sz="4800" dirty="0">
                <a:solidFill>
                  <a:srgbClr val="FFFFFF"/>
                </a:solidFill>
              </a:rPr>
              <a:t>)</a:t>
            </a:r>
          </a:p>
        </p:txBody>
      </p:sp>
      <p:sp>
        <p:nvSpPr>
          <p:cNvPr id="3" name="Content Placeholder 2">
            <a:extLst>
              <a:ext uri="{FF2B5EF4-FFF2-40B4-BE49-F238E27FC236}">
                <a16:creationId xmlns:a16="http://schemas.microsoft.com/office/drawing/2014/main" id="{71CAE7CB-20EE-4042-A41A-1D9D41050426}"/>
              </a:ext>
            </a:extLst>
          </p:cNvPr>
          <p:cNvSpPr>
            <a:spLocks noGrp="1"/>
          </p:cNvSpPr>
          <p:nvPr>
            <p:ph idx="1"/>
          </p:nvPr>
        </p:nvSpPr>
        <p:spPr>
          <a:xfrm>
            <a:off x="5053780" y="599768"/>
            <a:ext cx="6074467" cy="5572432"/>
          </a:xfrm>
        </p:spPr>
        <p:txBody>
          <a:bodyPr anchor="ctr">
            <a:normAutofit/>
          </a:bodyPr>
          <a:lstStyle/>
          <a:p>
            <a:r>
              <a:rPr lang="en-IN" dirty="0"/>
              <a:t>The Research and Development (R&amp;D) programme of MYSA is formulated to support user agencies in the management of agriculture production, natural resources, environment, disaster, security and land development </a:t>
            </a:r>
          </a:p>
          <a:p>
            <a:r>
              <a:rPr lang="en-IN" dirty="0"/>
              <a:t>The programme also carries out the cabinet directives on the use of remote sensing technology to support implementing agencies in the planning, development and management of national resources. The success of this programme is achieved through active participation by government agencies, institutes of higher learning and private sectors</a:t>
            </a:r>
            <a:endParaRPr lang="en-US" dirty="0"/>
          </a:p>
        </p:txBody>
      </p:sp>
      <p:sp>
        <p:nvSpPr>
          <p:cNvPr id="2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77958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A961011F-1D18-5D44-A701-99906457701F}"/>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Data services</a:t>
            </a:r>
          </a:p>
        </p:txBody>
      </p:sp>
      <p:sp>
        <p:nvSpPr>
          <p:cNvPr id="3" name="Content Placeholder 2">
            <a:extLst>
              <a:ext uri="{FF2B5EF4-FFF2-40B4-BE49-F238E27FC236}">
                <a16:creationId xmlns:a16="http://schemas.microsoft.com/office/drawing/2014/main" id="{A0CFF97D-7F56-154A-8273-78DBB87D0D8B}"/>
              </a:ext>
            </a:extLst>
          </p:cNvPr>
          <p:cNvSpPr>
            <a:spLocks noGrp="1"/>
          </p:cNvSpPr>
          <p:nvPr>
            <p:ph idx="1"/>
          </p:nvPr>
        </p:nvSpPr>
        <p:spPr>
          <a:xfrm>
            <a:off x="5053780" y="599768"/>
            <a:ext cx="6074467" cy="5572432"/>
          </a:xfrm>
        </p:spPr>
        <p:txBody>
          <a:bodyPr anchor="ctr">
            <a:normAutofit/>
          </a:bodyPr>
          <a:lstStyle/>
          <a:p>
            <a:r>
              <a:rPr lang="en-IN" dirty="0"/>
              <a:t>One of Remote Sensing Malaysia's mandates is to provide remote sensing satellite images to all users in the country, including </a:t>
            </a:r>
            <a:r>
              <a:rPr lang="en-IN" dirty="0" err="1"/>
              <a:t>RazakSAT</a:t>
            </a:r>
            <a:r>
              <a:rPr lang="en-IN" dirty="0"/>
              <a:t> satellite data</a:t>
            </a:r>
          </a:p>
          <a:p>
            <a:r>
              <a:rPr lang="en-IN" dirty="0"/>
              <a:t>RSM also responsible to enter into direct negotiations with foreign satellite operators for the procurement of direct reception of satellite images via Ground Receiving Station in </a:t>
            </a:r>
            <a:r>
              <a:rPr lang="en-IN" dirty="0" err="1"/>
              <a:t>Temerloh</a:t>
            </a:r>
            <a:r>
              <a:rPr lang="en-IN" dirty="0"/>
              <a:t>, Pahang. Acquisition of Radarsat-1, Spot 2, 4 and 5, Modis, OCM and NOAA satellite image satellite is done through this ground station, while </a:t>
            </a:r>
            <a:r>
              <a:rPr lang="en-IN" dirty="0" err="1"/>
              <a:t>Ikonos</a:t>
            </a:r>
            <a:r>
              <a:rPr lang="en-IN" dirty="0"/>
              <a:t> and </a:t>
            </a:r>
            <a:r>
              <a:rPr lang="en-IN" dirty="0" err="1"/>
              <a:t>QuickBird</a:t>
            </a:r>
            <a:r>
              <a:rPr lang="en-IN" dirty="0"/>
              <a:t> satellite images are accomplished through foreign ground stations</a:t>
            </a:r>
            <a:endParaRPr lang="en-US" dirty="0"/>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59247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{EF6F4A94-14DB-9A45-B2A2-F59DD5B2E486}tf10001070</Template>
  <TotalTime>130</TotalTime>
  <Words>463</Words>
  <Application>Microsoft Macintosh PowerPoint</Application>
  <PresentationFormat>Widescreen</PresentationFormat>
  <Paragraphs>24</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Rockwell</vt:lpstr>
      <vt:lpstr>Rockwell Condensed</vt:lpstr>
      <vt:lpstr>Rockwell Extra Bold</vt:lpstr>
      <vt:lpstr>Wingdings</vt:lpstr>
      <vt:lpstr>Wood Type</vt:lpstr>
      <vt:lpstr>  MALAYSIAN REMOTE SENSING AGENCY  Ministry of Science, Technology and Innovation (MOSTI)  </vt:lpstr>
      <vt:lpstr>MALAYSIAN REMOTE SENSING AGENCY  </vt:lpstr>
      <vt:lpstr>PowerPoint Presentation</vt:lpstr>
      <vt:lpstr>PowerPoint Presentation</vt:lpstr>
      <vt:lpstr>Objective</vt:lpstr>
      <vt:lpstr>Main focus</vt:lpstr>
      <vt:lpstr>PowerPoint Presentation</vt:lpstr>
      <vt:lpstr>Research and development (R&amp;d)</vt:lpstr>
      <vt:lpstr>Data services</vt:lpstr>
      <vt:lpstr>Technical advisory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HOODH VALIYAVEEDU PARAMBA</dc:creator>
  <cp:lastModifiedBy>MOHAMMED HOODH VALIYAVEEDU PARAMBA</cp:lastModifiedBy>
  <cp:revision>11</cp:revision>
  <cp:lastPrinted>2022-05-08T09:37:55Z</cp:lastPrinted>
  <dcterms:created xsi:type="dcterms:W3CDTF">2022-05-08T07:28:07Z</dcterms:created>
  <dcterms:modified xsi:type="dcterms:W3CDTF">2022-05-08T09:48:14Z</dcterms:modified>
</cp:coreProperties>
</file>